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2"/>
  </p:notesMasterIdLst>
  <p:sldIdLst>
    <p:sldId id="256" r:id="rId2"/>
    <p:sldId id="272" r:id="rId3"/>
    <p:sldId id="262" r:id="rId4"/>
    <p:sldId id="311" r:id="rId5"/>
    <p:sldId id="312" r:id="rId6"/>
    <p:sldId id="313" r:id="rId7"/>
    <p:sldId id="314" r:id="rId8"/>
    <p:sldId id="315" r:id="rId9"/>
    <p:sldId id="319" r:id="rId10"/>
    <p:sldId id="317" r:id="rId11"/>
    <p:sldId id="318" r:id="rId12"/>
    <p:sldId id="320" r:id="rId13"/>
    <p:sldId id="261" r:id="rId14"/>
    <p:sldId id="322" r:id="rId15"/>
    <p:sldId id="321" r:id="rId16"/>
    <p:sldId id="323" r:id="rId17"/>
    <p:sldId id="324" r:id="rId18"/>
    <p:sldId id="325" r:id="rId19"/>
    <p:sldId id="326" r:id="rId20"/>
    <p:sldId id="327" r:id="rId21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3"/>
    </p:embeddedFont>
    <p:embeddedFont>
      <p:font typeface="Poppins" panose="00000500000000000000" pitchFamily="2" charset="0"/>
      <p:regular r:id="rId24"/>
      <p:bold r:id="rId25"/>
      <p:italic r:id="rId26"/>
      <p:boldItalic r:id="rId27"/>
    </p:embeddedFont>
    <p:embeddedFont>
      <p:font typeface="Poppins SemiBold" panose="000007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393726-E167-43EC-A7A1-5111A3E9DA4B}">
  <a:tblStyle styleId="{59393726-E167-43EC-A7A1-5111A3E9DA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7" d="100"/>
          <a:sy n="87" d="100"/>
        </p:scale>
        <p:origin x="906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d4e97ef0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2d4e97ef0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41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4146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1935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2d4e97ef0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2d4e97ef00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6701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86541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26597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8841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24561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4110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2cdc6cee9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2cdc6cee9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6873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798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2d4e97ef0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2d4e97ef00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322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4737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04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5573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da052de2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da052de2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9104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926475" y="1039950"/>
            <a:ext cx="4649100" cy="19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7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926475" y="3373050"/>
            <a:ext cx="2656200" cy="7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66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4822125"/>
            <a:ext cx="1613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6286800" y="0"/>
            <a:ext cx="28572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2221675"/>
            <a:ext cx="4387800" cy="6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982925"/>
            <a:ext cx="1126200" cy="8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225" y="2899550"/>
            <a:ext cx="23694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0" y="0"/>
            <a:ext cx="28575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 flipH="1">
            <a:off x="7530900" y="4822125"/>
            <a:ext cx="1613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6200038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3338275" y="1415713"/>
            <a:ext cx="5092500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3338275" y="2543688"/>
            <a:ext cx="5092500" cy="11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/>
          <p:nvPr/>
        </p:nvSpPr>
        <p:spPr>
          <a:xfrm flipH="1">
            <a:off x="6286800" y="4822125"/>
            <a:ext cx="28572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9"/>
          <p:cNvSpPr/>
          <p:nvPr/>
        </p:nvSpPr>
        <p:spPr>
          <a:xfrm rot="10800000" flipH="1">
            <a:off x="0" y="0"/>
            <a:ext cx="1613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>
            <a:spLocks noGrp="1"/>
          </p:cNvSpPr>
          <p:nvPr>
            <p:ph type="title" hasCustomPrompt="1"/>
          </p:nvPr>
        </p:nvSpPr>
        <p:spPr>
          <a:xfrm>
            <a:off x="2323344" y="1200050"/>
            <a:ext cx="1014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8" name="Google Shape;188;p25"/>
          <p:cNvSpPr txBox="1">
            <a:spLocks noGrp="1"/>
          </p:cNvSpPr>
          <p:nvPr>
            <p:ph type="title" idx="2"/>
          </p:nvPr>
        </p:nvSpPr>
        <p:spPr>
          <a:xfrm>
            <a:off x="2323344" y="1830650"/>
            <a:ext cx="21801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9" name="Google Shape;189;p25"/>
          <p:cNvSpPr txBox="1">
            <a:spLocks noGrp="1"/>
          </p:cNvSpPr>
          <p:nvPr>
            <p:ph type="subTitle" idx="1"/>
          </p:nvPr>
        </p:nvSpPr>
        <p:spPr>
          <a:xfrm>
            <a:off x="2323344" y="2187350"/>
            <a:ext cx="21801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title" idx="3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title" idx="4" hasCustomPrompt="1"/>
          </p:nvPr>
        </p:nvSpPr>
        <p:spPr>
          <a:xfrm>
            <a:off x="6250644" y="1200050"/>
            <a:ext cx="1014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2" name="Google Shape;192;p25"/>
          <p:cNvSpPr txBox="1">
            <a:spLocks noGrp="1"/>
          </p:cNvSpPr>
          <p:nvPr>
            <p:ph type="title" idx="5"/>
          </p:nvPr>
        </p:nvSpPr>
        <p:spPr>
          <a:xfrm>
            <a:off x="6250644" y="1830650"/>
            <a:ext cx="21801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3" name="Google Shape;193;p25"/>
          <p:cNvSpPr txBox="1">
            <a:spLocks noGrp="1"/>
          </p:cNvSpPr>
          <p:nvPr>
            <p:ph type="subTitle" idx="6"/>
          </p:nvPr>
        </p:nvSpPr>
        <p:spPr>
          <a:xfrm>
            <a:off x="6250644" y="2187350"/>
            <a:ext cx="21801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title" idx="7" hasCustomPrompt="1"/>
          </p:nvPr>
        </p:nvSpPr>
        <p:spPr>
          <a:xfrm>
            <a:off x="2323344" y="2956325"/>
            <a:ext cx="1014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5" name="Google Shape;195;p25"/>
          <p:cNvSpPr txBox="1">
            <a:spLocks noGrp="1"/>
          </p:cNvSpPr>
          <p:nvPr>
            <p:ph type="title" idx="8"/>
          </p:nvPr>
        </p:nvSpPr>
        <p:spPr>
          <a:xfrm>
            <a:off x="2323344" y="3586925"/>
            <a:ext cx="21801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6" name="Google Shape;196;p25"/>
          <p:cNvSpPr txBox="1">
            <a:spLocks noGrp="1"/>
          </p:cNvSpPr>
          <p:nvPr>
            <p:ph type="subTitle" idx="9"/>
          </p:nvPr>
        </p:nvSpPr>
        <p:spPr>
          <a:xfrm>
            <a:off x="2323344" y="3943625"/>
            <a:ext cx="21801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title" idx="13" hasCustomPrompt="1"/>
          </p:nvPr>
        </p:nvSpPr>
        <p:spPr>
          <a:xfrm>
            <a:off x="6250644" y="2956325"/>
            <a:ext cx="1014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98" name="Google Shape;198;p25"/>
          <p:cNvSpPr txBox="1">
            <a:spLocks noGrp="1"/>
          </p:cNvSpPr>
          <p:nvPr>
            <p:ph type="title" idx="14"/>
          </p:nvPr>
        </p:nvSpPr>
        <p:spPr>
          <a:xfrm>
            <a:off x="6250644" y="3586925"/>
            <a:ext cx="21801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9" name="Google Shape;199;p25"/>
          <p:cNvSpPr txBox="1">
            <a:spLocks noGrp="1"/>
          </p:cNvSpPr>
          <p:nvPr>
            <p:ph type="subTitle" idx="15"/>
          </p:nvPr>
        </p:nvSpPr>
        <p:spPr>
          <a:xfrm>
            <a:off x="6250644" y="3943625"/>
            <a:ext cx="2180100" cy="5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5"/>
          <p:cNvSpPr/>
          <p:nvPr/>
        </p:nvSpPr>
        <p:spPr>
          <a:xfrm>
            <a:off x="0" y="4822200"/>
            <a:ext cx="28575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/>
          <p:nvPr/>
        </p:nvSpPr>
        <p:spPr>
          <a:xfrm rot="10800000" flipH="1">
            <a:off x="0" y="0"/>
            <a:ext cx="28575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8"/>
          <p:cNvSpPr/>
          <p:nvPr/>
        </p:nvSpPr>
        <p:spPr>
          <a:xfrm flipH="1">
            <a:off x="6286800" y="4822125"/>
            <a:ext cx="28572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8"/>
          <p:cNvSpPr/>
          <p:nvPr/>
        </p:nvSpPr>
        <p:spPr>
          <a:xfrm>
            <a:off x="-542100" y="4363450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8"/>
          <p:cNvSpPr/>
          <p:nvPr/>
        </p:nvSpPr>
        <p:spPr>
          <a:xfrm>
            <a:off x="8430775" y="-818150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8"/>
          <p:cNvSpPr/>
          <p:nvPr/>
        </p:nvSpPr>
        <p:spPr>
          <a:xfrm>
            <a:off x="713225" y="47902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8900732" scaled="0"/>
        </a:gra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/>
          <p:nvPr/>
        </p:nvSpPr>
        <p:spPr>
          <a:xfrm>
            <a:off x="0" y="4822125"/>
            <a:ext cx="1613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9"/>
          <p:cNvSpPr/>
          <p:nvPr/>
        </p:nvSpPr>
        <p:spPr>
          <a:xfrm rot="10800000">
            <a:off x="7527900" y="0"/>
            <a:ext cx="1616100" cy="321300"/>
          </a:xfrm>
          <a:prstGeom prst="round1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-561150" y="-818150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9"/>
          <p:cNvSpPr/>
          <p:nvPr/>
        </p:nvSpPr>
        <p:spPr>
          <a:xfrm>
            <a:off x="8239950" y="4237275"/>
            <a:ext cx="1490700" cy="1491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9"/>
          <p:cNvSpPr/>
          <p:nvPr/>
        </p:nvSpPr>
        <p:spPr>
          <a:xfrm>
            <a:off x="713225" y="-3914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oppins SemiBold"/>
              <a:buNone/>
              <a:defRPr sz="30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71" r:id="rId5"/>
    <p:sldLayoutId id="2147483674" r:id="rId6"/>
    <p:sldLayoutId id="214748367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>
            <a:spLocks noGrp="1"/>
          </p:cNvSpPr>
          <p:nvPr>
            <p:ph type="ctrTitle"/>
          </p:nvPr>
        </p:nvSpPr>
        <p:spPr>
          <a:xfrm>
            <a:off x="3890900" y="1091450"/>
            <a:ext cx="5034645" cy="19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000" dirty="0">
                <a:solidFill>
                  <a:schemeClr val="lt2"/>
                </a:solidFill>
              </a:rPr>
              <a:t>JAVA OOP: </a:t>
            </a:r>
            <a:r>
              <a:rPr lang="en" sz="4000" dirty="0">
                <a:solidFill>
                  <a:schemeClr val="accent2"/>
                </a:solidFill>
              </a:rPr>
              <a:t>C</a:t>
            </a:r>
            <a:r>
              <a:rPr lang="en-US" sz="4000" dirty="0">
                <a:solidFill>
                  <a:schemeClr val="accent2"/>
                </a:solidFill>
              </a:rPr>
              <a:t>OURSE REGISTRATION SYSTEM</a:t>
            </a:r>
            <a:endParaRPr sz="4000" dirty="0">
              <a:solidFill>
                <a:schemeClr val="lt2"/>
              </a:solidFill>
            </a:endParaRPr>
          </a:p>
        </p:txBody>
      </p:sp>
      <p:sp>
        <p:nvSpPr>
          <p:cNvPr id="235" name="Google Shape;235;p33"/>
          <p:cNvSpPr txBox="1">
            <a:spLocks noGrp="1"/>
          </p:cNvSpPr>
          <p:nvPr>
            <p:ph type="subTitle" idx="1"/>
          </p:nvPr>
        </p:nvSpPr>
        <p:spPr>
          <a:xfrm>
            <a:off x="3926475" y="3373049"/>
            <a:ext cx="3320100" cy="1575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Presentation By: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Muhammad Affan Siddiqui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Ibrahim Ahmed Siddiqui</a:t>
            </a:r>
          </a:p>
          <a:p>
            <a:pPr marL="0" indent="0"/>
            <a:r>
              <a:rPr lang="en-US" dirty="0"/>
              <a:t>Muhammad Hassan Atiq</a:t>
            </a:r>
          </a:p>
          <a:p>
            <a:pPr marL="0" indent="0"/>
            <a:r>
              <a:rPr lang="en-US" dirty="0"/>
              <a:t>Zaid Tariq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36" name="Google Shape;236;p33"/>
          <p:cNvCxnSpPr/>
          <p:nvPr/>
        </p:nvCxnSpPr>
        <p:spPr>
          <a:xfrm>
            <a:off x="3926475" y="3189225"/>
            <a:ext cx="12723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7" name="Google Shape;237;p33"/>
          <p:cNvSpPr/>
          <p:nvPr/>
        </p:nvSpPr>
        <p:spPr>
          <a:xfrm>
            <a:off x="7096000" y="3825650"/>
            <a:ext cx="2981400" cy="29814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3"/>
          <p:cNvSpPr/>
          <p:nvPr/>
        </p:nvSpPr>
        <p:spPr>
          <a:xfrm>
            <a:off x="7707775" y="3165300"/>
            <a:ext cx="381000" cy="3810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3"/>
          <p:cNvSpPr/>
          <p:nvPr/>
        </p:nvSpPr>
        <p:spPr>
          <a:xfrm>
            <a:off x="8549975" y="2977775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0" name="Google Shape;240;p3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-200226" y="966749"/>
            <a:ext cx="3629925" cy="350168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41" name="Google Shape;241;p33"/>
          <p:cNvSpPr/>
          <p:nvPr/>
        </p:nvSpPr>
        <p:spPr>
          <a:xfrm>
            <a:off x="-1081350" y="-635675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3"/>
          <p:cNvSpPr/>
          <p:nvPr/>
        </p:nvSpPr>
        <p:spPr>
          <a:xfrm>
            <a:off x="2361550" y="5395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DAD8FB7-E56D-4622-8018-23FBF1DD9A36}"/>
              </a:ext>
            </a:extLst>
          </p:cNvPr>
          <p:cNvSpPr/>
          <p:nvPr/>
        </p:nvSpPr>
        <p:spPr>
          <a:xfrm>
            <a:off x="5953703" y="1496505"/>
            <a:ext cx="2459935" cy="1945942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You have to select at least one course else it will throw error.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9F4CF990-BF70-4E74-8646-727EABB9E1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5150" y="466275"/>
            <a:ext cx="3871775" cy="428727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E1857E-0267-49E0-897F-0407DC3C1E81}"/>
              </a:ext>
            </a:extLst>
          </p:cNvPr>
          <p:cNvCxnSpPr>
            <a:cxnSpLocks/>
          </p:cNvCxnSpPr>
          <p:nvPr/>
        </p:nvCxnSpPr>
        <p:spPr>
          <a:xfrm flipH="1" flipV="1">
            <a:off x="3894268" y="1710466"/>
            <a:ext cx="2059436" cy="505610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6039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DAD8FB7-E56D-4622-8018-23FBF1DD9A36}"/>
              </a:ext>
            </a:extLst>
          </p:cNvPr>
          <p:cNvSpPr/>
          <p:nvPr/>
        </p:nvSpPr>
        <p:spPr>
          <a:xfrm>
            <a:off x="5953703" y="1496505"/>
            <a:ext cx="2459935" cy="1945942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You have to enter your name, number &amp; e-mail. Else Registration won’t go further it will show error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2">
            <a:hlinkClick r:id="" action="ppaction://media"/>
            <a:extLst>
              <a:ext uri="{FF2B5EF4-FFF2-40B4-BE49-F238E27FC236}">
                <a16:creationId xmlns:a16="http://schemas.microsoft.com/office/drawing/2014/main" id="{6EAFE98C-F18A-400E-9566-0D71E8CEB6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9311" y="366356"/>
            <a:ext cx="3811580" cy="420624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E1857E-0267-49E0-897F-0407DC3C1E81}"/>
              </a:ext>
            </a:extLst>
          </p:cNvPr>
          <p:cNvCxnSpPr>
            <a:cxnSpLocks/>
          </p:cNvCxnSpPr>
          <p:nvPr/>
        </p:nvCxnSpPr>
        <p:spPr>
          <a:xfrm flipH="1" flipV="1">
            <a:off x="3894268" y="1710466"/>
            <a:ext cx="2059436" cy="505610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41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DAD8FB7-E56D-4622-8018-23FBF1DD9A36}"/>
              </a:ext>
            </a:extLst>
          </p:cNvPr>
          <p:cNvSpPr/>
          <p:nvPr/>
        </p:nvSpPr>
        <p:spPr>
          <a:xfrm>
            <a:off x="5953703" y="1496505"/>
            <a:ext cx="2459935" cy="1945942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Correct way to use the application.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3">
            <a:hlinkClick r:id="" action="ppaction://media"/>
            <a:extLst>
              <a:ext uri="{FF2B5EF4-FFF2-40B4-BE49-F238E27FC236}">
                <a16:creationId xmlns:a16="http://schemas.microsoft.com/office/drawing/2014/main" id="{1C87801E-1D97-4C7D-AE06-4486EB3AD0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2623" y="451822"/>
            <a:ext cx="3686370" cy="4055633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E1857E-0267-49E0-897F-0407DC3C1E81}"/>
              </a:ext>
            </a:extLst>
          </p:cNvPr>
          <p:cNvCxnSpPr>
            <a:cxnSpLocks/>
          </p:cNvCxnSpPr>
          <p:nvPr/>
        </p:nvCxnSpPr>
        <p:spPr>
          <a:xfrm flipH="1" flipV="1">
            <a:off x="3894268" y="1710466"/>
            <a:ext cx="2059436" cy="505610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793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8"/>
          <p:cNvPicPr preferRelativeResize="0"/>
          <p:nvPr/>
        </p:nvPicPr>
        <p:blipFill rotWithShape="1">
          <a:blip r:embed="rId3">
            <a:alphaModFix/>
          </a:blip>
          <a:srcRect l="4922" r="4931"/>
          <a:stretch/>
        </p:blipFill>
        <p:spPr>
          <a:xfrm>
            <a:off x="5569800" y="966750"/>
            <a:ext cx="4338600" cy="32100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00" name="Google Shape;300;p38"/>
          <p:cNvSpPr txBox="1">
            <a:spLocks noGrp="1"/>
          </p:cNvSpPr>
          <p:nvPr>
            <p:ph type="title"/>
          </p:nvPr>
        </p:nvSpPr>
        <p:spPr>
          <a:xfrm>
            <a:off x="573375" y="1708073"/>
            <a:ext cx="4338599" cy="16733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DEVELOPER GUIDE</a:t>
            </a:r>
            <a:endParaRPr sz="3600" dirty="0"/>
          </a:p>
        </p:txBody>
      </p:sp>
      <p:sp>
        <p:nvSpPr>
          <p:cNvPr id="301" name="Google Shape;301;p38"/>
          <p:cNvSpPr txBox="1">
            <a:spLocks noGrp="1"/>
          </p:cNvSpPr>
          <p:nvPr>
            <p:ph type="title" idx="2"/>
          </p:nvPr>
        </p:nvSpPr>
        <p:spPr>
          <a:xfrm>
            <a:off x="713225" y="982925"/>
            <a:ext cx="1126200" cy="8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02" name="Google Shape;302;p38"/>
          <p:cNvSpPr txBox="1">
            <a:spLocks noGrp="1"/>
          </p:cNvSpPr>
          <p:nvPr>
            <p:ph type="subTitle" idx="1"/>
          </p:nvPr>
        </p:nvSpPr>
        <p:spPr>
          <a:xfrm>
            <a:off x="713225" y="2899550"/>
            <a:ext cx="29814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Screen Shot of Project.</a:t>
            </a:r>
            <a:endParaRPr dirty="0"/>
          </a:p>
        </p:txBody>
      </p:sp>
      <p:sp>
        <p:nvSpPr>
          <p:cNvPr id="303" name="Google Shape;303;p38"/>
          <p:cNvSpPr/>
          <p:nvPr/>
        </p:nvSpPr>
        <p:spPr>
          <a:xfrm>
            <a:off x="5992700" y="3858000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8"/>
          <p:cNvSpPr/>
          <p:nvPr/>
        </p:nvSpPr>
        <p:spPr>
          <a:xfrm>
            <a:off x="7745700" y="-741600"/>
            <a:ext cx="2162700" cy="2162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5" name="Google Shape;305;p38"/>
          <p:cNvCxnSpPr/>
          <p:nvPr/>
        </p:nvCxnSpPr>
        <p:spPr>
          <a:xfrm>
            <a:off x="713225" y="2070425"/>
            <a:ext cx="112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6" name="Google Shape;306;p38"/>
          <p:cNvSpPr/>
          <p:nvPr/>
        </p:nvSpPr>
        <p:spPr>
          <a:xfrm>
            <a:off x="-1607075" y="3416900"/>
            <a:ext cx="2981400" cy="29814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8"/>
          <p:cNvSpPr/>
          <p:nvPr/>
        </p:nvSpPr>
        <p:spPr>
          <a:xfrm>
            <a:off x="892050" y="4162250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13;p39">
            <a:extLst>
              <a:ext uri="{FF2B5EF4-FFF2-40B4-BE49-F238E27FC236}">
                <a16:creationId xmlns:a16="http://schemas.microsoft.com/office/drawing/2014/main" id="{231397AA-4CA2-487D-887C-F740AC236C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53056" y="144950"/>
            <a:ext cx="5845024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GRAPHICAL USER INTERFACE</a:t>
            </a:r>
            <a:endParaRPr sz="2800" dirty="0"/>
          </a:p>
        </p:txBody>
      </p:sp>
      <p:cxnSp>
        <p:nvCxnSpPr>
          <p:cNvPr id="8" name="Google Shape;315;p39">
            <a:extLst>
              <a:ext uri="{FF2B5EF4-FFF2-40B4-BE49-F238E27FC236}">
                <a16:creationId xmlns:a16="http://schemas.microsoft.com/office/drawing/2014/main" id="{497C9D92-6DA6-43D5-9CFD-2160AD16665F}"/>
              </a:ext>
            </a:extLst>
          </p:cNvPr>
          <p:cNvCxnSpPr>
            <a:cxnSpLocks/>
          </p:cNvCxnSpPr>
          <p:nvPr/>
        </p:nvCxnSpPr>
        <p:spPr>
          <a:xfrm>
            <a:off x="1817194" y="860150"/>
            <a:ext cx="5347399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53177CC-45DE-4FCC-9E11-19ADD6D032F2}"/>
              </a:ext>
            </a:extLst>
          </p:cNvPr>
          <p:cNvSpPr/>
          <p:nvPr/>
        </p:nvSpPr>
        <p:spPr>
          <a:xfrm>
            <a:off x="5064869" y="1230601"/>
            <a:ext cx="3850974" cy="3233824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The CourseRegistrationSystem class initializes the main window and UI layout.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Private is added so it is accessible by it’s own class.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Type of variable.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Stage represent single window in FX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Vbox represent a container holding elements vertically. </a:t>
            </a:r>
          </a:p>
          <a:p>
            <a:pPr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A179B5-9715-4307-9C9F-7A01A1908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94" y="1536438"/>
            <a:ext cx="4424950" cy="1830697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58D0464-D33C-44FE-BCE2-D5E9882EE438}"/>
              </a:ext>
            </a:extLst>
          </p:cNvPr>
          <p:cNvCxnSpPr>
            <a:cxnSpLocks/>
          </p:cNvCxnSpPr>
          <p:nvPr/>
        </p:nvCxnSpPr>
        <p:spPr>
          <a:xfrm flipH="1" flipV="1">
            <a:off x="1817194" y="2571750"/>
            <a:ext cx="3520799" cy="618090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543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13;p39">
            <a:extLst>
              <a:ext uri="{FF2B5EF4-FFF2-40B4-BE49-F238E27FC236}">
                <a16:creationId xmlns:a16="http://schemas.microsoft.com/office/drawing/2014/main" id="{231397AA-4CA2-487D-887C-F740AC236C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53056" y="144950"/>
            <a:ext cx="5837887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GRAPHICAL USER INTERFACE</a:t>
            </a:r>
            <a:endParaRPr sz="2800" dirty="0"/>
          </a:p>
        </p:txBody>
      </p:sp>
      <p:cxnSp>
        <p:nvCxnSpPr>
          <p:cNvPr id="8" name="Google Shape;315;p39">
            <a:extLst>
              <a:ext uri="{FF2B5EF4-FFF2-40B4-BE49-F238E27FC236}">
                <a16:creationId xmlns:a16="http://schemas.microsoft.com/office/drawing/2014/main" id="{497C9D92-6DA6-43D5-9CFD-2160AD16665F}"/>
              </a:ext>
            </a:extLst>
          </p:cNvPr>
          <p:cNvCxnSpPr>
            <a:cxnSpLocks/>
          </p:cNvCxnSpPr>
          <p:nvPr/>
        </p:nvCxnSpPr>
        <p:spPr>
          <a:xfrm>
            <a:off x="1817194" y="860150"/>
            <a:ext cx="5347399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A341233-4CAF-4DE4-8173-04ECC5950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44" y="984145"/>
            <a:ext cx="4107070" cy="3770729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53177CC-45DE-4FCC-9E11-19ADD6D032F2}"/>
              </a:ext>
            </a:extLst>
          </p:cNvPr>
          <p:cNvSpPr/>
          <p:nvPr/>
        </p:nvSpPr>
        <p:spPr>
          <a:xfrm>
            <a:off x="4238514" y="1108138"/>
            <a:ext cx="4774044" cy="3770729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/>
                </a:solidFill>
              </a:rPr>
              <a:t>Text fields for name, phone, and email are created using </a:t>
            </a:r>
            <a:r>
              <a:rPr lang="en-US" sz="1200" b="1" dirty="0">
                <a:solidFill>
                  <a:schemeClr val="tx1"/>
                </a:solidFill>
              </a:rPr>
              <a:t>createTextField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/>
                </a:solidFill>
              </a:rPr>
              <a:t>Label for name, phone, and email are created using </a:t>
            </a:r>
            <a:r>
              <a:rPr lang="en-US" sz="1200" b="1" dirty="0">
                <a:solidFill>
                  <a:schemeClr val="tx1"/>
                </a:solidFill>
              </a:rPr>
              <a:t>createBoldLabel</a:t>
            </a:r>
            <a:r>
              <a:rPr lang="en-US" sz="1200" dirty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/>
                </a:solidFill>
              </a:rPr>
              <a:t>the code is adding several UI elements (labels and text fields) to the root container. This is a common practice in JavaFX for constructing a user interface. Each of these UI elements (nameLabel, nameTextField, phoneLabel, phoneTextField, emailLabel, emailTextField) likely represents a part of the form for entering information (name, phone, email) in the course registration system.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/>
                </a:solidFill>
              </a:rPr>
              <a:t>Course options are represented by checkboxes in the coursesBox VBox.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94B43A5-63B8-4FF8-8247-5BF655967E9A}"/>
              </a:ext>
            </a:extLst>
          </p:cNvPr>
          <p:cNvCxnSpPr>
            <a:cxnSpLocks/>
          </p:cNvCxnSpPr>
          <p:nvPr/>
        </p:nvCxnSpPr>
        <p:spPr>
          <a:xfrm flipH="1">
            <a:off x="2495776" y="1839558"/>
            <a:ext cx="1968648" cy="304745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4CA184A-8965-42A5-966E-02633C878CD8}"/>
              </a:ext>
            </a:extLst>
          </p:cNvPr>
          <p:cNvCxnSpPr>
            <a:cxnSpLocks/>
          </p:cNvCxnSpPr>
          <p:nvPr/>
        </p:nvCxnSpPr>
        <p:spPr>
          <a:xfrm flipH="1">
            <a:off x="4066392" y="2413269"/>
            <a:ext cx="398032" cy="329931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58D0464-D33C-44FE-BCE2-D5E9882EE438}"/>
              </a:ext>
            </a:extLst>
          </p:cNvPr>
          <p:cNvCxnSpPr>
            <a:cxnSpLocks/>
          </p:cNvCxnSpPr>
          <p:nvPr/>
        </p:nvCxnSpPr>
        <p:spPr>
          <a:xfrm flipH="1">
            <a:off x="1653056" y="4347288"/>
            <a:ext cx="2811368" cy="329931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9490569-465C-41A6-B6CE-80911D28A7B7}"/>
              </a:ext>
            </a:extLst>
          </p:cNvPr>
          <p:cNvCxnSpPr>
            <a:cxnSpLocks/>
          </p:cNvCxnSpPr>
          <p:nvPr/>
        </p:nvCxnSpPr>
        <p:spPr>
          <a:xfrm flipH="1">
            <a:off x="2753960" y="1375188"/>
            <a:ext cx="1710464" cy="573711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637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13;p39">
            <a:extLst>
              <a:ext uri="{FF2B5EF4-FFF2-40B4-BE49-F238E27FC236}">
                <a16:creationId xmlns:a16="http://schemas.microsoft.com/office/drawing/2014/main" id="{231397AA-4CA2-487D-887C-F740AC236C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53056" y="144950"/>
            <a:ext cx="5837887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GRAPHICAL USER INTERFACE</a:t>
            </a:r>
            <a:endParaRPr sz="2800" dirty="0"/>
          </a:p>
        </p:txBody>
      </p:sp>
      <p:cxnSp>
        <p:nvCxnSpPr>
          <p:cNvPr id="8" name="Google Shape;315;p39">
            <a:extLst>
              <a:ext uri="{FF2B5EF4-FFF2-40B4-BE49-F238E27FC236}">
                <a16:creationId xmlns:a16="http://schemas.microsoft.com/office/drawing/2014/main" id="{497C9D92-6DA6-43D5-9CFD-2160AD16665F}"/>
              </a:ext>
            </a:extLst>
          </p:cNvPr>
          <p:cNvCxnSpPr>
            <a:cxnSpLocks/>
          </p:cNvCxnSpPr>
          <p:nvPr/>
        </p:nvCxnSpPr>
        <p:spPr>
          <a:xfrm>
            <a:off x="1817194" y="860150"/>
            <a:ext cx="5347399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53177CC-45DE-4FCC-9E11-19ADD6D032F2}"/>
              </a:ext>
            </a:extLst>
          </p:cNvPr>
          <p:cNvSpPr/>
          <p:nvPr/>
        </p:nvSpPr>
        <p:spPr>
          <a:xfrm>
            <a:off x="5186681" y="1691650"/>
            <a:ext cx="3850974" cy="1794297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A note label and submit button are added via createSubmitButton.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Create a scene with the main VBox and set it to the primary stage</a:t>
            </a: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3D2460-50FF-42F6-AC88-3C60866A1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02" y="1194532"/>
            <a:ext cx="4938729" cy="2649724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58D0464-D33C-44FE-BCE2-D5E9882EE438}"/>
              </a:ext>
            </a:extLst>
          </p:cNvPr>
          <p:cNvCxnSpPr>
            <a:cxnSpLocks/>
          </p:cNvCxnSpPr>
          <p:nvPr/>
        </p:nvCxnSpPr>
        <p:spPr>
          <a:xfrm flipH="1">
            <a:off x="3001384" y="2115938"/>
            <a:ext cx="2345514" cy="236642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ED770AF-AA48-4AA2-8DB7-1D96F2A7BC18}"/>
              </a:ext>
            </a:extLst>
          </p:cNvPr>
          <p:cNvCxnSpPr>
            <a:cxnSpLocks/>
          </p:cNvCxnSpPr>
          <p:nvPr/>
        </p:nvCxnSpPr>
        <p:spPr>
          <a:xfrm flipH="1">
            <a:off x="2829261" y="2873963"/>
            <a:ext cx="2441987" cy="26429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802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13;p39">
            <a:extLst>
              <a:ext uri="{FF2B5EF4-FFF2-40B4-BE49-F238E27FC236}">
                <a16:creationId xmlns:a16="http://schemas.microsoft.com/office/drawing/2014/main" id="{231397AA-4CA2-487D-887C-F740AC236C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7987" y="158147"/>
            <a:ext cx="1628025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LOGIC</a:t>
            </a:r>
            <a:endParaRPr sz="3200" dirty="0"/>
          </a:p>
        </p:txBody>
      </p:sp>
      <p:cxnSp>
        <p:nvCxnSpPr>
          <p:cNvPr id="8" name="Google Shape;315;p39">
            <a:extLst>
              <a:ext uri="{FF2B5EF4-FFF2-40B4-BE49-F238E27FC236}">
                <a16:creationId xmlns:a16="http://schemas.microsoft.com/office/drawing/2014/main" id="{497C9D92-6DA6-43D5-9CFD-2160AD16665F}"/>
              </a:ext>
            </a:extLst>
          </p:cNvPr>
          <p:cNvCxnSpPr>
            <a:cxnSpLocks/>
          </p:cNvCxnSpPr>
          <p:nvPr/>
        </p:nvCxnSpPr>
        <p:spPr>
          <a:xfrm>
            <a:off x="3861995" y="873347"/>
            <a:ext cx="1249382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72FA25B-A082-4EF8-9186-C7BFB6571507}"/>
              </a:ext>
            </a:extLst>
          </p:cNvPr>
          <p:cNvSpPr txBox="1"/>
          <p:nvPr/>
        </p:nvSpPr>
        <p:spPr>
          <a:xfrm>
            <a:off x="515150" y="1036962"/>
            <a:ext cx="7596116" cy="3449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2"/>
                </a:solidFill>
                <a:latin typeface="Poppins"/>
                <a:cs typeface="Poppins"/>
              </a:rPr>
              <a:t>Features: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  <a:latin typeface="Poppins"/>
                <a:cs typeface="Poppins"/>
                <a:sym typeface="Poppins"/>
              </a:rPr>
              <a:t>The logic for collecting user input, validation, and exception handling</a:t>
            </a:r>
            <a:r>
              <a:rPr lang="en-US" sz="1300" dirty="0"/>
              <a:t>.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  <a:latin typeface="Poppins"/>
                <a:cs typeface="Poppins"/>
                <a:sym typeface="Poppins"/>
              </a:rPr>
              <a:t>Counts selected courses using the countSelectedCourses method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dk2"/>
              </a:solidFill>
              <a:latin typeface="Poppins"/>
              <a:cs typeface="Poppins"/>
              <a:sym typeface="Poppins"/>
            </a:endParaRPr>
          </a:p>
          <a:p>
            <a:r>
              <a:rPr lang="en-US" sz="1600" b="1" dirty="0">
                <a:solidFill>
                  <a:schemeClr val="dk2"/>
                </a:solidFill>
                <a:latin typeface="Poppins"/>
                <a:cs typeface="Poppins"/>
              </a:rPr>
              <a:t>Exceptions: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  <a:latin typeface="Poppins"/>
                <a:cs typeface="Poppins"/>
                <a:sym typeface="Poppins"/>
              </a:rPr>
              <a:t>The RegistrationException class handles errors during registration.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dk2"/>
              </a:solidFill>
              <a:latin typeface="Poppins"/>
              <a:cs typeface="Poppins"/>
              <a:sym typeface="Poppins"/>
            </a:endParaRPr>
          </a:p>
          <a:p>
            <a:r>
              <a:rPr lang="en-US" sz="1600" b="1" dirty="0">
                <a:solidFill>
                  <a:schemeClr val="dk2"/>
                </a:solidFill>
                <a:latin typeface="Poppins"/>
                <a:cs typeface="Poppins"/>
              </a:rPr>
              <a:t>Course Representation (Course Class):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  <a:latin typeface="Poppins"/>
                <a:cs typeface="Poppins"/>
                <a:sym typeface="Poppins"/>
              </a:rPr>
              <a:t>Represents a course as a checkbox (inherits from CheckBox).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dk2"/>
              </a:solidFill>
              <a:latin typeface="Poppins"/>
              <a:cs typeface="Poppins"/>
              <a:sym typeface="Poppins"/>
            </a:endParaRPr>
          </a:p>
          <a:p>
            <a:r>
              <a:rPr lang="en-US" sz="1600" b="1" dirty="0">
                <a:solidFill>
                  <a:schemeClr val="dk2"/>
                </a:solidFill>
                <a:latin typeface="Poppins"/>
                <a:cs typeface="Poppins"/>
              </a:rPr>
              <a:t>Counting Selected Courses (countSelectedCourses method):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  <a:latin typeface="Poppins"/>
                <a:cs typeface="Poppins"/>
                <a:sym typeface="Poppins"/>
              </a:rPr>
              <a:t>Uses polymorphism to iterate through checkboxes and count selected courses.</a:t>
            </a:r>
          </a:p>
        </p:txBody>
      </p:sp>
    </p:spTree>
    <p:extLst>
      <p:ext uri="{BB962C8B-B14F-4D97-AF65-F5344CB8AC3E}">
        <p14:creationId xmlns:p14="http://schemas.microsoft.com/office/powerpoint/2010/main" val="2429785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13;p39">
            <a:extLst>
              <a:ext uri="{FF2B5EF4-FFF2-40B4-BE49-F238E27FC236}">
                <a16:creationId xmlns:a16="http://schemas.microsoft.com/office/drawing/2014/main" id="{231397AA-4CA2-487D-887C-F740AC236C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7987" y="158147"/>
            <a:ext cx="1628025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LOGIC</a:t>
            </a:r>
            <a:endParaRPr sz="3200" dirty="0"/>
          </a:p>
        </p:txBody>
      </p:sp>
      <p:cxnSp>
        <p:nvCxnSpPr>
          <p:cNvPr id="8" name="Google Shape;315;p39">
            <a:extLst>
              <a:ext uri="{FF2B5EF4-FFF2-40B4-BE49-F238E27FC236}">
                <a16:creationId xmlns:a16="http://schemas.microsoft.com/office/drawing/2014/main" id="{497C9D92-6DA6-43D5-9CFD-2160AD16665F}"/>
              </a:ext>
            </a:extLst>
          </p:cNvPr>
          <p:cNvCxnSpPr>
            <a:cxnSpLocks/>
          </p:cNvCxnSpPr>
          <p:nvPr/>
        </p:nvCxnSpPr>
        <p:spPr>
          <a:xfrm>
            <a:off x="3861995" y="873347"/>
            <a:ext cx="1249382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72FA25B-A082-4EF8-9186-C7BFB6571507}"/>
              </a:ext>
            </a:extLst>
          </p:cNvPr>
          <p:cNvSpPr txBox="1"/>
          <p:nvPr/>
        </p:nvSpPr>
        <p:spPr>
          <a:xfrm>
            <a:off x="515150" y="1727677"/>
            <a:ext cx="7596116" cy="1756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2"/>
                </a:solidFill>
                <a:latin typeface="Poppins"/>
                <a:cs typeface="Poppins"/>
              </a:rPr>
              <a:t>Button Action (createSubmitButton method):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  <a:latin typeface="Poppins"/>
                <a:cs typeface="Poppins"/>
                <a:sym typeface="Poppins"/>
              </a:rPr>
              <a:t>Calls the registration logic in displayResultScene.</a:t>
            </a:r>
          </a:p>
          <a:p>
            <a:pPr marL="457200" lvl="1" algn="just">
              <a:lnSpc>
                <a:spcPct val="150000"/>
              </a:lnSpc>
            </a:pPr>
            <a:endParaRPr lang="en-US" sz="1300" dirty="0">
              <a:solidFill>
                <a:schemeClr val="dk2"/>
              </a:solidFill>
              <a:latin typeface="Poppins"/>
              <a:cs typeface="Poppins"/>
              <a:sym typeface="Poppins"/>
            </a:endParaRPr>
          </a:p>
          <a:p>
            <a:r>
              <a:rPr lang="en-US" sz="1600" b="1" dirty="0">
                <a:solidFill>
                  <a:schemeClr val="dk2"/>
                </a:solidFill>
                <a:latin typeface="Poppins"/>
                <a:cs typeface="Poppins"/>
              </a:rPr>
              <a:t>OOP Pillars: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  <a:latin typeface="Poppins"/>
                <a:cs typeface="Poppins"/>
                <a:sym typeface="Poppins"/>
              </a:rPr>
              <a:t>Encapsulation, Inheritance, Polymorphism, and Abstraction are demonstrated throughout the code.</a:t>
            </a:r>
          </a:p>
        </p:txBody>
      </p:sp>
    </p:spTree>
    <p:extLst>
      <p:ext uri="{BB962C8B-B14F-4D97-AF65-F5344CB8AC3E}">
        <p14:creationId xmlns:p14="http://schemas.microsoft.com/office/powerpoint/2010/main" val="817790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13;p39">
            <a:extLst>
              <a:ext uri="{FF2B5EF4-FFF2-40B4-BE49-F238E27FC236}">
                <a16:creationId xmlns:a16="http://schemas.microsoft.com/office/drawing/2014/main" id="{231397AA-4CA2-487D-887C-F740AC236C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7987" y="158147"/>
            <a:ext cx="1628025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LOGIC</a:t>
            </a:r>
            <a:endParaRPr sz="3200" dirty="0"/>
          </a:p>
        </p:txBody>
      </p:sp>
      <p:cxnSp>
        <p:nvCxnSpPr>
          <p:cNvPr id="8" name="Google Shape;315;p39">
            <a:extLst>
              <a:ext uri="{FF2B5EF4-FFF2-40B4-BE49-F238E27FC236}">
                <a16:creationId xmlns:a16="http://schemas.microsoft.com/office/drawing/2014/main" id="{497C9D92-6DA6-43D5-9CFD-2160AD16665F}"/>
              </a:ext>
            </a:extLst>
          </p:cNvPr>
          <p:cNvCxnSpPr>
            <a:cxnSpLocks/>
          </p:cNvCxnSpPr>
          <p:nvPr/>
        </p:nvCxnSpPr>
        <p:spPr>
          <a:xfrm>
            <a:off x="3861995" y="873347"/>
            <a:ext cx="1249382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C540591-F782-4C0D-A8F3-6F039900E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6" y="1044555"/>
            <a:ext cx="4351136" cy="39407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040704-7FA7-44CD-ABF1-2ED4DBF10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686" y="1230600"/>
            <a:ext cx="4750268" cy="309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77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9"/>
          <p:cNvSpPr txBox="1">
            <a:spLocks noGrp="1"/>
          </p:cNvSpPr>
          <p:nvPr>
            <p:ph type="title" idx="3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 DONE BY:</a:t>
            </a:r>
            <a:endParaRPr dirty="0"/>
          </a:p>
        </p:txBody>
      </p:sp>
      <p:sp>
        <p:nvSpPr>
          <p:cNvPr id="521" name="Google Shape;521;p49"/>
          <p:cNvSpPr txBox="1">
            <a:spLocks noGrp="1"/>
          </p:cNvSpPr>
          <p:nvPr>
            <p:ph type="title" idx="7"/>
          </p:nvPr>
        </p:nvSpPr>
        <p:spPr>
          <a:xfrm>
            <a:off x="2430924" y="1148684"/>
            <a:ext cx="1014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25%</a:t>
            </a:r>
            <a:endParaRPr dirty="0"/>
          </a:p>
        </p:txBody>
      </p:sp>
      <p:sp>
        <p:nvSpPr>
          <p:cNvPr id="522" name="Google Shape;522;p49"/>
          <p:cNvSpPr txBox="1">
            <a:spLocks noGrp="1"/>
          </p:cNvSpPr>
          <p:nvPr>
            <p:ph type="title" idx="8"/>
          </p:nvPr>
        </p:nvSpPr>
        <p:spPr>
          <a:xfrm>
            <a:off x="2380056" y="1733034"/>
            <a:ext cx="1562204" cy="10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Ibrahim Ahmed Siddiqui</a:t>
            </a:r>
            <a:endParaRPr dirty="0"/>
          </a:p>
        </p:txBody>
      </p:sp>
      <p:cxnSp>
        <p:nvCxnSpPr>
          <p:cNvPr id="533" name="Google Shape;533;p49"/>
          <p:cNvCxnSpPr/>
          <p:nvPr/>
        </p:nvCxnSpPr>
        <p:spPr>
          <a:xfrm>
            <a:off x="2430924" y="1680189"/>
            <a:ext cx="6657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4" name="Google Shape;534;p49"/>
          <p:cNvSpPr/>
          <p:nvPr/>
        </p:nvSpPr>
        <p:spPr>
          <a:xfrm>
            <a:off x="5007728" y="1432892"/>
            <a:ext cx="1381500" cy="1381500"/>
          </a:xfrm>
          <a:prstGeom prst="donut">
            <a:avLst>
              <a:gd name="adj" fmla="val 2332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9"/>
          <p:cNvSpPr/>
          <p:nvPr/>
        </p:nvSpPr>
        <p:spPr>
          <a:xfrm rot="5400000">
            <a:off x="989485" y="1353001"/>
            <a:ext cx="1381500" cy="1381500"/>
          </a:xfrm>
          <a:prstGeom prst="blockArc">
            <a:avLst>
              <a:gd name="adj1" fmla="val 10800000"/>
              <a:gd name="adj2" fmla="val 21589211"/>
              <a:gd name="adj3" fmla="val 23476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9" name="Google Shape;539;p49"/>
          <p:cNvSpPr/>
          <p:nvPr/>
        </p:nvSpPr>
        <p:spPr>
          <a:xfrm>
            <a:off x="6991150" y="-601350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49"/>
          <p:cNvSpPr/>
          <p:nvPr/>
        </p:nvSpPr>
        <p:spPr>
          <a:xfrm>
            <a:off x="7987575" y="410150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535;p49">
            <a:extLst>
              <a:ext uri="{FF2B5EF4-FFF2-40B4-BE49-F238E27FC236}">
                <a16:creationId xmlns:a16="http://schemas.microsoft.com/office/drawing/2014/main" id="{BFA33D32-DE5F-403A-BFB8-957AE0BA9C40}"/>
              </a:ext>
            </a:extLst>
          </p:cNvPr>
          <p:cNvSpPr/>
          <p:nvPr/>
        </p:nvSpPr>
        <p:spPr>
          <a:xfrm rot="5400000">
            <a:off x="4997338" y="1438853"/>
            <a:ext cx="1381500" cy="1381500"/>
          </a:xfrm>
          <a:prstGeom prst="blockArc">
            <a:avLst>
              <a:gd name="adj1" fmla="val 10800000"/>
              <a:gd name="adj2" fmla="val 21589211"/>
              <a:gd name="adj3" fmla="val 23476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534;p49">
            <a:extLst>
              <a:ext uri="{FF2B5EF4-FFF2-40B4-BE49-F238E27FC236}">
                <a16:creationId xmlns:a16="http://schemas.microsoft.com/office/drawing/2014/main" id="{E835762B-33AE-4427-82E5-688A1579AAEC}"/>
              </a:ext>
            </a:extLst>
          </p:cNvPr>
          <p:cNvSpPr/>
          <p:nvPr/>
        </p:nvSpPr>
        <p:spPr>
          <a:xfrm>
            <a:off x="980414" y="1353001"/>
            <a:ext cx="1381500" cy="1381500"/>
          </a:xfrm>
          <a:prstGeom prst="donut">
            <a:avLst>
              <a:gd name="adj" fmla="val 2332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" name="Google Shape;521;p49">
            <a:extLst>
              <a:ext uri="{FF2B5EF4-FFF2-40B4-BE49-F238E27FC236}">
                <a16:creationId xmlns:a16="http://schemas.microsoft.com/office/drawing/2014/main" id="{46271BB7-CEE6-4E2E-9446-B7E0D68411AD}"/>
              </a:ext>
            </a:extLst>
          </p:cNvPr>
          <p:cNvSpPr txBox="1">
            <a:spLocks/>
          </p:cNvSpPr>
          <p:nvPr/>
        </p:nvSpPr>
        <p:spPr>
          <a:xfrm>
            <a:off x="6449165" y="1269359"/>
            <a:ext cx="10146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3000" b="0" i="0" u="none" strike="noStrike" cap="none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dirty="0"/>
              <a:t>25%</a:t>
            </a:r>
          </a:p>
        </p:txBody>
      </p:sp>
      <p:cxnSp>
        <p:nvCxnSpPr>
          <p:cNvPr id="50" name="Google Shape;533;p49">
            <a:extLst>
              <a:ext uri="{FF2B5EF4-FFF2-40B4-BE49-F238E27FC236}">
                <a16:creationId xmlns:a16="http://schemas.microsoft.com/office/drawing/2014/main" id="{95E9F206-3C20-4F3F-99A2-3E4110561396}"/>
              </a:ext>
            </a:extLst>
          </p:cNvPr>
          <p:cNvCxnSpPr/>
          <p:nvPr/>
        </p:nvCxnSpPr>
        <p:spPr>
          <a:xfrm>
            <a:off x="6443165" y="1733034"/>
            <a:ext cx="6657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22;p49">
            <a:extLst>
              <a:ext uri="{FF2B5EF4-FFF2-40B4-BE49-F238E27FC236}">
                <a16:creationId xmlns:a16="http://schemas.microsoft.com/office/drawing/2014/main" id="{BFE5EBEB-9260-4B8F-A382-0EB7B1BB55C6}"/>
              </a:ext>
            </a:extLst>
          </p:cNvPr>
          <p:cNvSpPr txBox="1">
            <a:spLocks/>
          </p:cNvSpPr>
          <p:nvPr/>
        </p:nvSpPr>
        <p:spPr>
          <a:xfrm>
            <a:off x="6357441" y="1779215"/>
            <a:ext cx="2062277" cy="10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-US" dirty="0"/>
              <a:t>Muhammad Affan Siddiqui</a:t>
            </a:r>
          </a:p>
        </p:txBody>
      </p:sp>
      <p:sp>
        <p:nvSpPr>
          <p:cNvPr id="10" name="Google Shape;521;p49">
            <a:extLst>
              <a:ext uri="{FF2B5EF4-FFF2-40B4-BE49-F238E27FC236}">
                <a16:creationId xmlns:a16="http://schemas.microsoft.com/office/drawing/2014/main" id="{CD3A2F45-3003-C019-3212-671B6600B8A1}"/>
              </a:ext>
            </a:extLst>
          </p:cNvPr>
          <p:cNvSpPr txBox="1">
            <a:spLocks/>
          </p:cNvSpPr>
          <p:nvPr/>
        </p:nvSpPr>
        <p:spPr>
          <a:xfrm>
            <a:off x="2583324" y="3108389"/>
            <a:ext cx="10146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3000" b="0" i="0" u="none" strike="noStrike" cap="none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dirty="0"/>
              <a:t>25%</a:t>
            </a:r>
          </a:p>
        </p:txBody>
      </p:sp>
      <p:sp>
        <p:nvSpPr>
          <p:cNvPr id="11" name="Google Shape;522;p49">
            <a:extLst>
              <a:ext uri="{FF2B5EF4-FFF2-40B4-BE49-F238E27FC236}">
                <a16:creationId xmlns:a16="http://schemas.microsoft.com/office/drawing/2014/main" id="{D24D4C10-F75E-F171-0595-D9BDEEE85344}"/>
              </a:ext>
            </a:extLst>
          </p:cNvPr>
          <p:cNvSpPr txBox="1">
            <a:spLocks/>
          </p:cNvSpPr>
          <p:nvPr/>
        </p:nvSpPr>
        <p:spPr>
          <a:xfrm>
            <a:off x="2532456" y="3692739"/>
            <a:ext cx="2147120" cy="10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-US" dirty="0"/>
              <a:t>Muhammad Hassan Atiq</a:t>
            </a:r>
          </a:p>
          <a:p>
            <a:endParaRPr lang="en-US" dirty="0"/>
          </a:p>
        </p:txBody>
      </p:sp>
      <p:cxnSp>
        <p:nvCxnSpPr>
          <p:cNvPr id="12" name="Google Shape;533;p49">
            <a:extLst>
              <a:ext uri="{FF2B5EF4-FFF2-40B4-BE49-F238E27FC236}">
                <a16:creationId xmlns:a16="http://schemas.microsoft.com/office/drawing/2014/main" id="{ECD47C21-8549-8A9C-EB24-E62DD080F402}"/>
              </a:ext>
            </a:extLst>
          </p:cNvPr>
          <p:cNvCxnSpPr/>
          <p:nvPr/>
        </p:nvCxnSpPr>
        <p:spPr>
          <a:xfrm>
            <a:off x="2583324" y="3639894"/>
            <a:ext cx="6657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535;p49">
            <a:extLst>
              <a:ext uri="{FF2B5EF4-FFF2-40B4-BE49-F238E27FC236}">
                <a16:creationId xmlns:a16="http://schemas.microsoft.com/office/drawing/2014/main" id="{23FD0610-FBEE-B1BA-C278-DB8431D6B996}"/>
              </a:ext>
            </a:extLst>
          </p:cNvPr>
          <p:cNvSpPr/>
          <p:nvPr/>
        </p:nvSpPr>
        <p:spPr>
          <a:xfrm rot="5400000">
            <a:off x="1150956" y="3317289"/>
            <a:ext cx="1381500" cy="1381500"/>
          </a:xfrm>
          <a:prstGeom prst="blockArc">
            <a:avLst>
              <a:gd name="adj1" fmla="val 10800000"/>
              <a:gd name="adj2" fmla="val 21589211"/>
              <a:gd name="adj3" fmla="val 23476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34;p49">
            <a:extLst>
              <a:ext uri="{FF2B5EF4-FFF2-40B4-BE49-F238E27FC236}">
                <a16:creationId xmlns:a16="http://schemas.microsoft.com/office/drawing/2014/main" id="{077A3062-165C-3BD7-472A-93A89240049B}"/>
              </a:ext>
            </a:extLst>
          </p:cNvPr>
          <p:cNvSpPr/>
          <p:nvPr/>
        </p:nvSpPr>
        <p:spPr>
          <a:xfrm>
            <a:off x="1150956" y="3311756"/>
            <a:ext cx="1381500" cy="1381500"/>
          </a:xfrm>
          <a:prstGeom prst="donut">
            <a:avLst>
              <a:gd name="adj" fmla="val 2332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535;p49">
            <a:extLst>
              <a:ext uri="{FF2B5EF4-FFF2-40B4-BE49-F238E27FC236}">
                <a16:creationId xmlns:a16="http://schemas.microsoft.com/office/drawing/2014/main" id="{1573AB4C-302E-7A9A-454D-6992C46F9731}"/>
              </a:ext>
            </a:extLst>
          </p:cNvPr>
          <p:cNvSpPr/>
          <p:nvPr/>
        </p:nvSpPr>
        <p:spPr>
          <a:xfrm rot="5400000">
            <a:off x="5160128" y="3403343"/>
            <a:ext cx="1381500" cy="1381500"/>
          </a:xfrm>
          <a:prstGeom prst="blockArc">
            <a:avLst>
              <a:gd name="adj1" fmla="val 10800000"/>
              <a:gd name="adj2" fmla="val 21589211"/>
              <a:gd name="adj3" fmla="val 23476"/>
            </a:avLst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21;p49">
            <a:extLst>
              <a:ext uri="{FF2B5EF4-FFF2-40B4-BE49-F238E27FC236}">
                <a16:creationId xmlns:a16="http://schemas.microsoft.com/office/drawing/2014/main" id="{E80F1A0D-782E-446B-6DCA-7C11D906FDE2}"/>
              </a:ext>
            </a:extLst>
          </p:cNvPr>
          <p:cNvSpPr txBox="1">
            <a:spLocks/>
          </p:cNvSpPr>
          <p:nvPr/>
        </p:nvSpPr>
        <p:spPr>
          <a:xfrm>
            <a:off x="6601565" y="3239810"/>
            <a:ext cx="10146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3000" b="0" i="0" u="none" strike="noStrike" cap="none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Poppins SemiBold"/>
              <a:buNone/>
              <a:defRPr sz="60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" dirty="0"/>
              <a:t>25%</a:t>
            </a:r>
          </a:p>
        </p:txBody>
      </p:sp>
      <p:sp>
        <p:nvSpPr>
          <p:cNvPr id="17" name="Google Shape;522;p49">
            <a:extLst>
              <a:ext uri="{FF2B5EF4-FFF2-40B4-BE49-F238E27FC236}">
                <a16:creationId xmlns:a16="http://schemas.microsoft.com/office/drawing/2014/main" id="{EE7D2D1D-EFF1-1065-B078-40D5DFBEE3BD}"/>
              </a:ext>
            </a:extLst>
          </p:cNvPr>
          <p:cNvSpPr txBox="1">
            <a:spLocks/>
          </p:cNvSpPr>
          <p:nvPr/>
        </p:nvSpPr>
        <p:spPr>
          <a:xfrm>
            <a:off x="6557052" y="3644856"/>
            <a:ext cx="2062277" cy="10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3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Poppins SemiBold"/>
              <a:buNone/>
              <a:defRPr sz="25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rPr lang="en-US" dirty="0"/>
              <a:t>Zaid Tariq</a:t>
            </a:r>
          </a:p>
        </p:txBody>
      </p:sp>
      <p:sp>
        <p:nvSpPr>
          <p:cNvPr id="18" name="Google Shape;534;p49">
            <a:extLst>
              <a:ext uri="{FF2B5EF4-FFF2-40B4-BE49-F238E27FC236}">
                <a16:creationId xmlns:a16="http://schemas.microsoft.com/office/drawing/2014/main" id="{5710C9FF-7626-A29F-30AB-E5DF5F6E19C6}"/>
              </a:ext>
            </a:extLst>
          </p:cNvPr>
          <p:cNvSpPr/>
          <p:nvPr/>
        </p:nvSpPr>
        <p:spPr>
          <a:xfrm>
            <a:off x="5139347" y="3403343"/>
            <a:ext cx="1381500" cy="1381500"/>
          </a:xfrm>
          <a:prstGeom prst="donut">
            <a:avLst>
              <a:gd name="adj" fmla="val 2332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9" name="Google Shape;533;p49">
            <a:extLst>
              <a:ext uri="{FF2B5EF4-FFF2-40B4-BE49-F238E27FC236}">
                <a16:creationId xmlns:a16="http://schemas.microsoft.com/office/drawing/2014/main" id="{884E7CD4-1AA9-FDE6-FE36-1520EB0E5C98}"/>
              </a:ext>
            </a:extLst>
          </p:cNvPr>
          <p:cNvCxnSpPr/>
          <p:nvPr/>
        </p:nvCxnSpPr>
        <p:spPr>
          <a:xfrm>
            <a:off x="6658533" y="3718010"/>
            <a:ext cx="6657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13;p39">
            <a:extLst>
              <a:ext uri="{FF2B5EF4-FFF2-40B4-BE49-F238E27FC236}">
                <a16:creationId xmlns:a16="http://schemas.microsoft.com/office/drawing/2014/main" id="{231397AA-4CA2-487D-887C-F740AC236C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57987" y="158147"/>
            <a:ext cx="1628025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LOGIC</a:t>
            </a:r>
            <a:endParaRPr sz="3200" dirty="0"/>
          </a:p>
        </p:txBody>
      </p:sp>
      <p:cxnSp>
        <p:nvCxnSpPr>
          <p:cNvPr id="8" name="Google Shape;315;p39">
            <a:extLst>
              <a:ext uri="{FF2B5EF4-FFF2-40B4-BE49-F238E27FC236}">
                <a16:creationId xmlns:a16="http://schemas.microsoft.com/office/drawing/2014/main" id="{497C9D92-6DA6-43D5-9CFD-2160AD16665F}"/>
              </a:ext>
            </a:extLst>
          </p:cNvPr>
          <p:cNvCxnSpPr>
            <a:cxnSpLocks/>
          </p:cNvCxnSpPr>
          <p:nvPr/>
        </p:nvCxnSpPr>
        <p:spPr>
          <a:xfrm>
            <a:off x="3861995" y="873347"/>
            <a:ext cx="1249382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C8CD639-0F68-4AF5-88FB-F652ABB70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32" y="960743"/>
            <a:ext cx="4835913" cy="406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7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 txBox="1">
            <a:spLocks noGrp="1"/>
          </p:cNvSpPr>
          <p:nvPr>
            <p:ph type="title"/>
          </p:nvPr>
        </p:nvSpPr>
        <p:spPr>
          <a:xfrm>
            <a:off x="2728719" y="144950"/>
            <a:ext cx="4059356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14" name="Google Shape;314;p39"/>
          <p:cNvSpPr txBox="1">
            <a:spLocks noGrp="1"/>
          </p:cNvSpPr>
          <p:nvPr>
            <p:ph type="subTitle" idx="1"/>
          </p:nvPr>
        </p:nvSpPr>
        <p:spPr>
          <a:xfrm>
            <a:off x="611969" y="1230600"/>
            <a:ext cx="7439475" cy="3556553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0" lvl="0" indent="0" algn="just">
              <a:lnSpc>
                <a:spcPct val="150000"/>
              </a:lnSpc>
            </a:pPr>
            <a:r>
              <a:rPr lang="en-US" sz="1400" dirty="0"/>
              <a:t>This project represents a Course Registration System where students can register for courses by providing their name, phone number, and email address. The goal of this project is to create a user-friendly graphical user interface (GUI) using the JavaFX library.</a:t>
            </a:r>
          </a:p>
          <a:p>
            <a:pPr marL="342900" lvl="0" indent="-342900" algn="just">
              <a:buFont typeface="+mj-lt"/>
              <a:buAutoNum type="arabicPeriod"/>
            </a:pPr>
            <a:endParaRPr lang="en-US" dirty="0"/>
          </a:p>
          <a:p>
            <a:pPr marL="0" lvl="0" indent="0" algn="just">
              <a:lnSpc>
                <a:spcPct val="150000"/>
              </a:lnSpc>
            </a:pPr>
            <a:r>
              <a:rPr lang="en-US" b="1" dirty="0"/>
              <a:t>Features: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Students can register for courses by entering their personal information.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GUI elements such as text fields, buttons, and containers have been used to create  an attractive user interface.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Object-Oriented Programming (OOP) principles have been applied to ensure code  maintainability, reusability, and scalability</a:t>
            </a:r>
            <a:r>
              <a:rPr lang="en-US" sz="1200" dirty="0"/>
              <a:t>.</a:t>
            </a:r>
          </a:p>
          <a:p>
            <a:pPr marL="342900" lvl="0" indent="-342900" algn="just">
              <a:buFont typeface="+mj-lt"/>
              <a:buAutoNum type="arabicPeriod"/>
            </a:pPr>
            <a:endParaRPr lang="en-US" sz="1400" dirty="0"/>
          </a:p>
          <a:p>
            <a:pPr marL="342900" lvl="0" indent="-342900" algn="just">
              <a:buFont typeface="+mj-lt"/>
              <a:buAutoNum type="arabicPeriod"/>
            </a:pPr>
            <a:endParaRPr lang="en-US" sz="1400" dirty="0"/>
          </a:p>
          <a:p>
            <a:pPr marL="342900" lvl="0" indent="-342900" algn="just">
              <a:buFont typeface="+mj-lt"/>
              <a:buAutoNum type="arabicPeriod"/>
            </a:pPr>
            <a:endParaRPr dirty="0"/>
          </a:p>
        </p:txBody>
      </p:sp>
      <p:cxnSp>
        <p:nvCxnSpPr>
          <p:cNvPr id="315" name="Google Shape;315;p39"/>
          <p:cNvCxnSpPr>
            <a:cxnSpLocks/>
          </p:cNvCxnSpPr>
          <p:nvPr/>
        </p:nvCxnSpPr>
        <p:spPr>
          <a:xfrm>
            <a:off x="2852478" y="911850"/>
            <a:ext cx="3397715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 txBox="1">
            <a:spLocks noGrp="1"/>
          </p:cNvSpPr>
          <p:nvPr>
            <p:ph type="title"/>
          </p:nvPr>
        </p:nvSpPr>
        <p:spPr>
          <a:xfrm>
            <a:off x="2728719" y="144950"/>
            <a:ext cx="3822688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14" name="Google Shape;314;p39"/>
          <p:cNvSpPr txBox="1">
            <a:spLocks noGrp="1"/>
          </p:cNvSpPr>
          <p:nvPr>
            <p:ph type="subTitle" idx="1"/>
          </p:nvPr>
        </p:nvSpPr>
        <p:spPr>
          <a:xfrm>
            <a:off x="622727" y="1135658"/>
            <a:ext cx="7439475" cy="3556553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0" lvl="0" indent="0" algn="just">
              <a:lnSpc>
                <a:spcPct val="150000"/>
              </a:lnSpc>
            </a:pPr>
            <a:r>
              <a:rPr lang="en-US" b="1" dirty="0"/>
              <a:t>Classes: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CourseRegistrationSystem: This is the main class extending JavaFX Application. 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It is responsible for initializing and arranging GUI components. </a:t>
            </a:r>
          </a:p>
          <a:p>
            <a:pPr marL="457200" lvl="1" indent="0" algn="just">
              <a:lnSpc>
                <a:spcPct val="150000"/>
              </a:lnSpc>
            </a:pPr>
            <a:endParaRPr lang="en-US" sz="1300" dirty="0"/>
          </a:p>
          <a:p>
            <a:pPr marL="0" lvl="0" indent="0" algn="just">
              <a:lnSpc>
                <a:spcPct val="150000"/>
              </a:lnSpc>
            </a:pPr>
            <a:r>
              <a:rPr lang="en-US" b="1" dirty="0"/>
              <a:t>Technologies Used: </a:t>
            </a:r>
            <a:r>
              <a:rPr lang="en-US" sz="1400" dirty="0"/>
              <a:t> 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Java Programming Language 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JavaFX Library for GUI 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 Object-Oriented Programming (OOP) Principles</a:t>
            </a:r>
          </a:p>
          <a:p>
            <a:pPr marL="342900" lvl="0" indent="-342900" algn="just">
              <a:buFont typeface="+mj-lt"/>
              <a:buAutoNum type="arabicPeriod"/>
            </a:pPr>
            <a:endParaRPr lang="en-US" sz="1400" dirty="0"/>
          </a:p>
          <a:p>
            <a:pPr marL="342900" lvl="0" indent="-342900" algn="just">
              <a:buFont typeface="+mj-lt"/>
              <a:buAutoNum type="arabicPeriod"/>
            </a:pPr>
            <a:endParaRPr dirty="0"/>
          </a:p>
        </p:txBody>
      </p:sp>
      <p:cxnSp>
        <p:nvCxnSpPr>
          <p:cNvPr id="315" name="Google Shape;315;p39"/>
          <p:cNvCxnSpPr>
            <a:cxnSpLocks/>
          </p:cNvCxnSpPr>
          <p:nvPr/>
        </p:nvCxnSpPr>
        <p:spPr>
          <a:xfrm>
            <a:off x="2852478" y="911850"/>
            <a:ext cx="3397715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363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841402" y="966749"/>
            <a:ext cx="3434761" cy="334706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300" name="Google Shape;300;p38"/>
          <p:cNvSpPr txBox="1">
            <a:spLocks noGrp="1"/>
          </p:cNvSpPr>
          <p:nvPr>
            <p:ph type="title"/>
          </p:nvPr>
        </p:nvSpPr>
        <p:spPr>
          <a:xfrm>
            <a:off x="713225" y="2221675"/>
            <a:ext cx="4387800" cy="6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USER GUIDE</a:t>
            </a:r>
            <a:endParaRPr sz="4400" dirty="0"/>
          </a:p>
        </p:txBody>
      </p:sp>
      <p:sp>
        <p:nvSpPr>
          <p:cNvPr id="301" name="Google Shape;301;p38"/>
          <p:cNvSpPr txBox="1">
            <a:spLocks noGrp="1"/>
          </p:cNvSpPr>
          <p:nvPr>
            <p:ph type="title" idx="2"/>
          </p:nvPr>
        </p:nvSpPr>
        <p:spPr>
          <a:xfrm>
            <a:off x="713225" y="982925"/>
            <a:ext cx="1126200" cy="8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02" name="Google Shape;302;p38"/>
          <p:cNvSpPr txBox="1">
            <a:spLocks noGrp="1"/>
          </p:cNvSpPr>
          <p:nvPr>
            <p:ph type="subTitle" idx="1"/>
          </p:nvPr>
        </p:nvSpPr>
        <p:spPr>
          <a:xfrm>
            <a:off x="713225" y="2899550"/>
            <a:ext cx="29814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GUI Screen Shot of Project.</a:t>
            </a:r>
            <a:endParaRPr dirty="0"/>
          </a:p>
        </p:txBody>
      </p:sp>
      <p:sp>
        <p:nvSpPr>
          <p:cNvPr id="303" name="Google Shape;303;p38"/>
          <p:cNvSpPr/>
          <p:nvPr/>
        </p:nvSpPr>
        <p:spPr>
          <a:xfrm>
            <a:off x="5841402" y="3843500"/>
            <a:ext cx="637500" cy="637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8"/>
          <p:cNvSpPr/>
          <p:nvPr/>
        </p:nvSpPr>
        <p:spPr>
          <a:xfrm>
            <a:off x="7745700" y="-741600"/>
            <a:ext cx="2162700" cy="2162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5" name="Google Shape;305;p38"/>
          <p:cNvCxnSpPr/>
          <p:nvPr/>
        </p:nvCxnSpPr>
        <p:spPr>
          <a:xfrm>
            <a:off x="713225" y="2070425"/>
            <a:ext cx="112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6" name="Google Shape;306;p38"/>
          <p:cNvSpPr/>
          <p:nvPr/>
        </p:nvSpPr>
        <p:spPr>
          <a:xfrm>
            <a:off x="-1607075" y="3416900"/>
            <a:ext cx="2981400" cy="29814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8"/>
          <p:cNvSpPr/>
          <p:nvPr/>
        </p:nvSpPr>
        <p:spPr>
          <a:xfrm>
            <a:off x="892050" y="4162250"/>
            <a:ext cx="1490700" cy="14907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434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 txBox="1">
            <a:spLocks noGrp="1"/>
          </p:cNvSpPr>
          <p:nvPr>
            <p:ph type="title"/>
          </p:nvPr>
        </p:nvSpPr>
        <p:spPr>
          <a:xfrm>
            <a:off x="2606867" y="144950"/>
            <a:ext cx="3930265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GUI</a:t>
            </a:r>
            <a:endParaRPr dirty="0"/>
          </a:p>
        </p:txBody>
      </p:sp>
      <p:cxnSp>
        <p:nvCxnSpPr>
          <p:cNvPr id="315" name="Google Shape;315;p39"/>
          <p:cNvCxnSpPr>
            <a:cxnSpLocks/>
          </p:cNvCxnSpPr>
          <p:nvPr/>
        </p:nvCxnSpPr>
        <p:spPr>
          <a:xfrm>
            <a:off x="2721685" y="911850"/>
            <a:ext cx="3539266" cy="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858;p63">
            <a:extLst>
              <a:ext uri="{FF2B5EF4-FFF2-40B4-BE49-F238E27FC236}">
                <a16:creationId xmlns:a16="http://schemas.microsoft.com/office/drawing/2014/main" id="{7E82DAB9-F11A-48CC-A695-D965B305F50F}"/>
              </a:ext>
            </a:extLst>
          </p:cNvPr>
          <p:cNvGrpSpPr/>
          <p:nvPr/>
        </p:nvGrpSpPr>
        <p:grpSpPr>
          <a:xfrm>
            <a:off x="2476016" y="1019920"/>
            <a:ext cx="4191966" cy="3929070"/>
            <a:chOff x="4727175" y="1326115"/>
            <a:chExt cx="3516213" cy="2491267"/>
          </a:xfrm>
        </p:grpSpPr>
        <p:sp>
          <p:nvSpPr>
            <p:cNvPr id="20" name="Google Shape;859;p63">
              <a:extLst>
                <a:ext uri="{FF2B5EF4-FFF2-40B4-BE49-F238E27FC236}">
                  <a16:creationId xmlns:a16="http://schemas.microsoft.com/office/drawing/2014/main" id="{F5E504F8-3F2C-4C51-BD25-DE5090568A50}"/>
                </a:ext>
              </a:extLst>
            </p:cNvPr>
            <p:cNvSpPr/>
            <p:nvPr/>
          </p:nvSpPr>
          <p:spPr>
            <a:xfrm>
              <a:off x="5829659" y="3242606"/>
              <a:ext cx="1311341" cy="574776"/>
            </a:xfrm>
            <a:custGeom>
              <a:avLst/>
              <a:gdLst/>
              <a:ahLst/>
              <a:cxnLst/>
              <a:rect l="l" t="t" r="r" b="b"/>
              <a:pathLst>
                <a:path w="35598" h="15603" extrusionOk="0">
                  <a:moveTo>
                    <a:pt x="26985" y="0"/>
                  </a:moveTo>
                  <a:lnTo>
                    <a:pt x="8613" y="0"/>
                  </a:lnTo>
                  <a:lnTo>
                    <a:pt x="1" y="15603"/>
                  </a:lnTo>
                  <a:lnTo>
                    <a:pt x="35597" y="156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60;p63">
              <a:extLst>
                <a:ext uri="{FF2B5EF4-FFF2-40B4-BE49-F238E27FC236}">
                  <a16:creationId xmlns:a16="http://schemas.microsoft.com/office/drawing/2014/main" id="{5995553F-DB44-40E3-9E01-F64084434F04}"/>
                </a:ext>
              </a:extLst>
            </p:cNvPr>
            <p:cNvSpPr/>
            <p:nvPr/>
          </p:nvSpPr>
          <p:spPr>
            <a:xfrm>
              <a:off x="4727175" y="1326115"/>
              <a:ext cx="3516213" cy="2062200"/>
            </a:xfrm>
            <a:custGeom>
              <a:avLst/>
              <a:gdLst/>
              <a:ahLst/>
              <a:cxnLst/>
              <a:rect l="l" t="t" r="r" b="b"/>
              <a:pathLst>
                <a:path w="95452" h="55981" extrusionOk="0">
                  <a:moveTo>
                    <a:pt x="4431" y="0"/>
                  </a:moveTo>
                  <a:cubicBezTo>
                    <a:pt x="1977" y="0"/>
                    <a:pt x="1" y="1976"/>
                    <a:pt x="1" y="4430"/>
                  </a:cubicBezTo>
                  <a:lnTo>
                    <a:pt x="1" y="51552"/>
                  </a:lnTo>
                  <a:cubicBezTo>
                    <a:pt x="1" y="54006"/>
                    <a:pt x="1977" y="55980"/>
                    <a:pt x="4431" y="55980"/>
                  </a:cubicBezTo>
                  <a:lnTo>
                    <a:pt x="91021" y="55980"/>
                  </a:lnTo>
                  <a:cubicBezTo>
                    <a:pt x="93475" y="55980"/>
                    <a:pt x="95451" y="54006"/>
                    <a:pt x="95451" y="51552"/>
                  </a:cubicBezTo>
                  <a:lnTo>
                    <a:pt x="95451" y="4430"/>
                  </a:lnTo>
                  <a:cubicBezTo>
                    <a:pt x="95451" y="1976"/>
                    <a:pt x="93475" y="0"/>
                    <a:pt x="91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61;p63">
              <a:extLst>
                <a:ext uri="{FF2B5EF4-FFF2-40B4-BE49-F238E27FC236}">
                  <a16:creationId xmlns:a16="http://schemas.microsoft.com/office/drawing/2014/main" id="{297C7BBB-F0DF-4E48-ABE7-8C3826CE26EF}"/>
                </a:ext>
              </a:extLst>
            </p:cNvPr>
            <p:cNvSpPr/>
            <p:nvPr/>
          </p:nvSpPr>
          <p:spPr>
            <a:xfrm>
              <a:off x="4904218" y="3215751"/>
              <a:ext cx="49583" cy="49583"/>
            </a:xfrm>
            <a:custGeom>
              <a:avLst/>
              <a:gdLst/>
              <a:ahLst/>
              <a:cxnLst/>
              <a:rect l="l" t="t" r="r" b="b"/>
              <a:pathLst>
                <a:path w="1346" h="1346" extrusionOk="0">
                  <a:moveTo>
                    <a:pt x="576" y="1346"/>
                  </a:moveTo>
                  <a:cubicBezTo>
                    <a:pt x="1088" y="1346"/>
                    <a:pt x="1346" y="727"/>
                    <a:pt x="982" y="364"/>
                  </a:cubicBezTo>
                  <a:cubicBezTo>
                    <a:pt x="619" y="1"/>
                    <a:pt x="0" y="256"/>
                    <a:pt x="0" y="770"/>
                  </a:cubicBezTo>
                  <a:cubicBezTo>
                    <a:pt x="0" y="1088"/>
                    <a:pt x="258" y="1346"/>
                    <a:pt x="576" y="1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62;p63">
              <a:extLst>
                <a:ext uri="{FF2B5EF4-FFF2-40B4-BE49-F238E27FC236}">
                  <a16:creationId xmlns:a16="http://schemas.microsoft.com/office/drawing/2014/main" id="{25FE73A0-5FC6-4924-9157-F456834E1FF3}"/>
                </a:ext>
              </a:extLst>
            </p:cNvPr>
            <p:cNvSpPr/>
            <p:nvPr/>
          </p:nvSpPr>
          <p:spPr>
            <a:xfrm>
              <a:off x="4986956" y="3215751"/>
              <a:ext cx="49583" cy="49583"/>
            </a:xfrm>
            <a:custGeom>
              <a:avLst/>
              <a:gdLst/>
              <a:ahLst/>
              <a:cxnLst/>
              <a:rect l="l" t="t" r="r" b="b"/>
              <a:pathLst>
                <a:path w="1346" h="1346" extrusionOk="0">
                  <a:moveTo>
                    <a:pt x="576" y="1346"/>
                  </a:moveTo>
                  <a:cubicBezTo>
                    <a:pt x="1088" y="1346"/>
                    <a:pt x="1346" y="727"/>
                    <a:pt x="985" y="364"/>
                  </a:cubicBezTo>
                  <a:cubicBezTo>
                    <a:pt x="624" y="1"/>
                    <a:pt x="3" y="256"/>
                    <a:pt x="3" y="770"/>
                  </a:cubicBezTo>
                  <a:cubicBezTo>
                    <a:pt x="1" y="1085"/>
                    <a:pt x="259" y="1344"/>
                    <a:pt x="576" y="1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63;p63">
              <a:extLst>
                <a:ext uri="{FF2B5EF4-FFF2-40B4-BE49-F238E27FC236}">
                  <a16:creationId xmlns:a16="http://schemas.microsoft.com/office/drawing/2014/main" id="{9C08E633-48D4-4B3D-8E64-0230BDBD70A5}"/>
                </a:ext>
              </a:extLst>
            </p:cNvPr>
            <p:cNvSpPr/>
            <p:nvPr/>
          </p:nvSpPr>
          <p:spPr>
            <a:xfrm>
              <a:off x="5069694" y="3215751"/>
              <a:ext cx="49620" cy="49583"/>
            </a:xfrm>
            <a:custGeom>
              <a:avLst/>
              <a:gdLst/>
              <a:ahLst/>
              <a:cxnLst/>
              <a:rect l="l" t="t" r="r" b="b"/>
              <a:pathLst>
                <a:path w="1347" h="1346" extrusionOk="0">
                  <a:moveTo>
                    <a:pt x="577" y="1346"/>
                  </a:moveTo>
                  <a:cubicBezTo>
                    <a:pt x="1088" y="1346"/>
                    <a:pt x="1346" y="727"/>
                    <a:pt x="983" y="364"/>
                  </a:cubicBezTo>
                  <a:cubicBezTo>
                    <a:pt x="622" y="1"/>
                    <a:pt x="1" y="256"/>
                    <a:pt x="1" y="770"/>
                  </a:cubicBezTo>
                  <a:cubicBezTo>
                    <a:pt x="1" y="1088"/>
                    <a:pt x="259" y="1346"/>
                    <a:pt x="577" y="1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AE09E3F8-27BC-427E-9D6C-B842015AD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4361" y="1187917"/>
            <a:ext cx="3376590" cy="264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44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1E19F4-5E92-4504-9377-30F5A2ED1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50" y="1050397"/>
            <a:ext cx="3886642" cy="2163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0799FD7-D6C9-4B3B-B7FD-6576CB8B9905}"/>
              </a:ext>
            </a:extLst>
          </p:cNvPr>
          <p:cNvSpPr/>
          <p:nvPr/>
        </p:nvSpPr>
        <p:spPr>
          <a:xfrm>
            <a:off x="5174428" y="1764255"/>
            <a:ext cx="2936837" cy="1613646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Enter your Full Name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Enter your Mobile Number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Enter your E-mail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0EFE256-C1ED-45EC-87C1-52CF971589C9}"/>
              </a:ext>
            </a:extLst>
          </p:cNvPr>
          <p:cNvCxnSpPr>
            <a:cxnSpLocks/>
          </p:cNvCxnSpPr>
          <p:nvPr/>
        </p:nvCxnSpPr>
        <p:spPr>
          <a:xfrm flipH="1" flipV="1">
            <a:off x="4216998" y="1584052"/>
            <a:ext cx="1086522" cy="603774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0B143E-179C-4B68-A673-FC8EA49186B6}"/>
              </a:ext>
            </a:extLst>
          </p:cNvPr>
          <p:cNvCxnSpPr>
            <a:cxnSpLocks/>
          </p:cNvCxnSpPr>
          <p:nvPr/>
        </p:nvCxnSpPr>
        <p:spPr>
          <a:xfrm flipH="1" flipV="1">
            <a:off x="4201820" y="2187826"/>
            <a:ext cx="1101700" cy="383924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D92037B-A210-451C-A819-2244E1A979E0}"/>
              </a:ext>
            </a:extLst>
          </p:cNvPr>
          <p:cNvCxnSpPr>
            <a:cxnSpLocks/>
          </p:cNvCxnSpPr>
          <p:nvPr/>
        </p:nvCxnSpPr>
        <p:spPr>
          <a:xfrm flipH="1">
            <a:off x="4216998" y="2955675"/>
            <a:ext cx="1086522" cy="9356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6403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0799FD7-D6C9-4B3B-B7FD-6576CB8B9905}"/>
              </a:ext>
            </a:extLst>
          </p:cNvPr>
          <p:cNvSpPr/>
          <p:nvPr/>
        </p:nvSpPr>
        <p:spPr>
          <a:xfrm>
            <a:off x="5017788" y="711197"/>
            <a:ext cx="2936837" cy="2333218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Select only 3 preferences by clicking on check box.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Click on Submit button to get registered.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Confirmation message will appear click okay.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509801-0F00-4720-9580-EE7C7E45F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731" y="711197"/>
            <a:ext cx="3657267" cy="3260438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A0B143E-179C-4B68-A673-FC8EA49186B6}"/>
              </a:ext>
            </a:extLst>
          </p:cNvPr>
          <p:cNvCxnSpPr>
            <a:cxnSpLocks/>
          </p:cNvCxnSpPr>
          <p:nvPr/>
        </p:nvCxnSpPr>
        <p:spPr>
          <a:xfrm flipH="1">
            <a:off x="3108964" y="1132169"/>
            <a:ext cx="2090360" cy="451883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03CC2F-95AB-44AF-A83E-B52A200BFCDB}"/>
              </a:ext>
            </a:extLst>
          </p:cNvPr>
          <p:cNvCxnSpPr>
            <a:cxnSpLocks/>
          </p:cNvCxnSpPr>
          <p:nvPr/>
        </p:nvCxnSpPr>
        <p:spPr>
          <a:xfrm flipH="1">
            <a:off x="1324986" y="1770972"/>
            <a:ext cx="3817169" cy="1713885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AA1CC3C7-7EEF-48B8-91E9-009804180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1673" y="3484857"/>
            <a:ext cx="3953427" cy="1276528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FF6117-4178-424F-AE57-71730BDD110C}"/>
              </a:ext>
            </a:extLst>
          </p:cNvPr>
          <p:cNvCxnSpPr>
            <a:cxnSpLocks/>
          </p:cNvCxnSpPr>
          <p:nvPr/>
        </p:nvCxnSpPr>
        <p:spPr>
          <a:xfrm>
            <a:off x="6325496" y="2924736"/>
            <a:ext cx="322731" cy="709389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189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/>
          <p:nvPr/>
        </p:nvSpPr>
        <p:spPr>
          <a:xfrm>
            <a:off x="7693750" y="-578950"/>
            <a:ext cx="2162700" cy="21630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7317125" y="593100"/>
            <a:ext cx="637500" cy="637500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-527650" y="3634125"/>
            <a:ext cx="1042800" cy="10431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214313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WhatsApp Video 2024-01-17 at 14.24.59_6520a357">
            <a:hlinkClick r:id="" action="ppaction://media"/>
            <a:extLst>
              <a:ext uri="{FF2B5EF4-FFF2-40B4-BE49-F238E27FC236}">
                <a16:creationId xmlns:a16="http://schemas.microsoft.com/office/drawing/2014/main" id="{1A5CA0A6-4A81-49CA-9959-5848F22FF3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0362" y="418494"/>
            <a:ext cx="3927699" cy="4306512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DAD8FB7-E56D-4622-8018-23FBF1DD9A36}"/>
              </a:ext>
            </a:extLst>
          </p:cNvPr>
          <p:cNvSpPr/>
          <p:nvPr/>
        </p:nvSpPr>
        <p:spPr>
          <a:xfrm>
            <a:off x="5953703" y="1496505"/>
            <a:ext cx="2459935" cy="1945942"/>
          </a:xfrm>
          <a:prstGeom prst="roundRect">
            <a:avLst/>
          </a:prstGeom>
          <a:gradFill flip="none" rotWithShape="1">
            <a:gsLst>
              <a:gs pos="0">
                <a:schemeClr val="tx2">
                  <a:lumMod val="75000"/>
                  <a:shade val="30000"/>
                  <a:satMod val="115000"/>
                </a:schemeClr>
              </a:gs>
              <a:gs pos="50000">
                <a:schemeClr val="tx2">
                  <a:lumMod val="75000"/>
                  <a:shade val="67500"/>
                  <a:satMod val="115000"/>
                </a:schemeClr>
              </a:gs>
              <a:gs pos="100000">
                <a:schemeClr val="tx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If more than 3 courses are selected the error will be shown. You have to select only 3 preferences.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E1857E-0267-49E0-897F-0407DC3C1E81}"/>
              </a:ext>
            </a:extLst>
          </p:cNvPr>
          <p:cNvCxnSpPr>
            <a:cxnSpLocks/>
          </p:cNvCxnSpPr>
          <p:nvPr/>
        </p:nvCxnSpPr>
        <p:spPr>
          <a:xfrm flipH="1" flipV="1">
            <a:off x="4087908" y="1764256"/>
            <a:ext cx="1865795" cy="451819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287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mputer Science &amp; Mathematics Major For College: Mathematics by Slidesgo">
  <a:themeElements>
    <a:clrScheme name="Simple Light">
      <a:dk1>
        <a:srgbClr val="FFFFFF"/>
      </a:dk1>
      <a:lt1>
        <a:srgbClr val="F3F3F3"/>
      </a:lt1>
      <a:dk2>
        <a:srgbClr val="666666"/>
      </a:dk2>
      <a:lt2>
        <a:srgbClr val="D149CE"/>
      </a:lt2>
      <a:accent1>
        <a:srgbClr val="43309F"/>
      </a:accent1>
      <a:accent2>
        <a:srgbClr val="00000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589</Words>
  <Application>Microsoft Office PowerPoint</Application>
  <PresentationFormat>On-screen Show (16:9)</PresentationFormat>
  <Paragraphs>126</Paragraphs>
  <Slides>20</Slides>
  <Notes>20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Poppins SemiBold</vt:lpstr>
      <vt:lpstr>Poppins</vt:lpstr>
      <vt:lpstr>Bebas Neue</vt:lpstr>
      <vt:lpstr>Arial</vt:lpstr>
      <vt:lpstr>Computer Science &amp; Mathematics Major For College: Mathematics by Slidesgo</vt:lpstr>
      <vt:lpstr>JAVA OOP: COURSE REGISTRATION SYSTEM</vt:lpstr>
      <vt:lpstr>WORK DONE BY:</vt:lpstr>
      <vt:lpstr>Introduction</vt:lpstr>
      <vt:lpstr>Introduction</vt:lpstr>
      <vt:lpstr>USER GUIDE</vt:lpstr>
      <vt:lpstr>PROJECT GUI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DEVELOPER GUIDE</vt:lpstr>
      <vt:lpstr>GRAPHICAL USER INTERFACE</vt:lpstr>
      <vt:lpstr>GRAPHICAL USER INTERFACE</vt:lpstr>
      <vt:lpstr>GRAPHICAL USER INTERFACE</vt:lpstr>
      <vt:lpstr>LOGIC</vt:lpstr>
      <vt:lpstr>LOGIC</vt:lpstr>
      <vt:lpstr>LOGIC</vt:lpstr>
      <vt:lpstr>LOGIC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OOP: COURSE REJISTRATION SYSTEM</dc:title>
  <dc:creator>Ibrahim</dc:creator>
  <cp:lastModifiedBy>Affan</cp:lastModifiedBy>
  <cp:revision>26</cp:revision>
  <dcterms:modified xsi:type="dcterms:W3CDTF">2024-01-27T15:56:27Z</dcterms:modified>
</cp:coreProperties>
</file>